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0"/>
  </p:normalViewPr>
  <p:slideViewPr>
    <p:cSldViewPr>
      <p:cViewPr varScale="1">
        <p:scale>
          <a:sx n="113" d="100"/>
          <a:sy n="113" d="100"/>
        </p:scale>
        <p:origin x="544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64748B"/>
                </a:solidFill>
                <a:latin typeface="Calibri"/>
              </a:defRPr>
            </a:pPr>
            <a:r>
              <a:rPr lang="en-US" sz="1250" b="0" i="0" u="none" strike="noStrike">
                <a:solidFill>
                  <a:srgbClr val="64748B"/>
                </a:solidFill>
                <a:latin typeface="Calibri"/>
              </a:rPr>
              <a:t>Demand vs. awareness of provision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Agree SD should be integrated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Greece</c:v>
                </c:pt>
                <c:pt idx="1">
                  <c:v>Poland</c:v>
                </c:pt>
                <c:pt idx="2">
                  <c:v>Portugal</c:v>
                </c:pt>
                <c:pt idx="3">
                  <c:v>Slovakia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81.8</c:v>
                </c:pt>
                <c:pt idx="1">
                  <c:v>53.7</c:v>
                </c:pt>
                <c:pt idx="2">
                  <c:v>93</c:v>
                </c:pt>
                <c:pt idx="3">
                  <c:v>62.6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08-4A93-9C27-D141A0CE34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“Don’t know” if dept teaches it</c:v>
                </c:pt>
              </c:strCache>
            </c:strRef>
          </c:tx>
          <c:spPr>
            <a:solidFill>
              <a:srgbClr val="F59E0B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Greece</c:v>
                </c:pt>
                <c:pt idx="1">
                  <c:v>Poland</c:v>
                </c:pt>
                <c:pt idx="2">
                  <c:v>Portugal</c:v>
                </c:pt>
                <c:pt idx="3">
                  <c:v>Slovakia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42.6</c:v>
                </c:pt>
                <c:pt idx="1">
                  <c:v>35.5</c:v>
                </c:pt>
                <c:pt idx="2">
                  <c:v>37.200000000000003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08-4A93-9C27-D141A0CE34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64748B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64748B"/>
                </a:solidFill>
                <a:latin typeface="Calibri"/>
              </a:defRPr>
            </a:pPr>
            <a:r>
              <a:rPr lang="en-US" sz="1250" b="0" i="0" u="none" strike="noStrike" dirty="0">
                <a:solidFill>
                  <a:srgbClr val="64748B"/>
                </a:solidFill>
                <a:latin typeface="Calibri"/>
              </a:rPr>
              <a:t>UNESCO competency self-assessment (1-5, pooled)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Pooled mean</c:v>
                </c:pt>
              </c:strCache>
            </c:strRef>
          </c:tx>
          <c:spPr>
            <a:solidFill>
              <a:srgbClr val="0D9488">
                <a:alpha val="100000"/>
              </a:srgbClr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l-G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Critical Thinking</c:v>
                </c:pt>
                <c:pt idx="1">
                  <c:v>Collaboration</c:v>
                </c:pt>
                <c:pt idx="2">
                  <c:v>Self-awareness</c:v>
                </c:pt>
                <c:pt idx="3">
                  <c:v>Strategic Competence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3.57</c:v>
                </c:pt>
                <c:pt idx="1">
                  <c:v>3.52</c:v>
                </c:pt>
                <c:pt idx="2">
                  <c:v>3.5</c:v>
                </c:pt>
                <c:pt idx="3">
                  <c:v>3.09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3C-465E-BFC8-BA6A8012A94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1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What should the curriculum prioritise?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Pooled mean (1–5)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B54-4356-BA46-7A11903A7CC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B54-4356-BA46-7A11903A7CC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B54-4356-BA46-7A11903A7CC2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Critical evaluation
of AI content</c:v>
                </c:pt>
                <c:pt idx="1">
                  <c:v>Responsible /
ethical AI use</c:v>
                </c:pt>
                <c:pt idx="2">
                  <c:v>Mandatory AI
in 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4.01</c:v>
                </c:pt>
                <c:pt idx="1">
                  <c:v>3.95</c:v>
                </c:pt>
                <c:pt idx="2">
                  <c:v>3.56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54-4356-BA46-7A11903A7CC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.5"/>
          <c:min val="0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64748B"/>
                </a:solidFill>
                <a:latin typeface="Calibri"/>
              </a:defRPr>
            </a:pPr>
            <a:r>
              <a:rPr lang="en-US" sz="1250" b="0" i="0" u="none" strike="noStrike">
                <a:solidFill>
                  <a:srgbClr val="64748B"/>
                </a:solidFill>
                <a:latin typeface="Calibri"/>
              </a:rPr>
              <a:t>Open Library content preferences (GR, PL, PT)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Pooled mean (1–5)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B03-441B-8BBC-CC7ADCAF0662}"/>
              </c:ext>
            </c:extLst>
          </c:dPt>
          <c:dPt>
            <c:idx val="1"/>
            <c:invertIfNegative val="0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B03-441B-8BBC-CC7ADCAF0662}"/>
              </c:ext>
            </c:extLst>
          </c:dPt>
          <c:dPt>
            <c:idx val="2"/>
            <c:invertIfNegative val="0"/>
            <c:bubble3D val="0"/>
            <c:spPr>
              <a:solidFill>
                <a:srgbClr val="F59E0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B03-441B-8BBC-CC7ADCAF0662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Video links
&amp; case studies</c:v>
                </c:pt>
                <c:pt idx="1">
                  <c:v>Open-access
e-books &amp; articles</c:v>
                </c:pt>
                <c:pt idx="2">
                  <c:v>Recorded
lectures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4.1500000000000004</c:v>
                </c:pt>
                <c:pt idx="1">
                  <c:v>4.09</c:v>
                </c:pt>
                <c:pt idx="2">
                  <c:v>3.63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03-441B-8BBC-CC7ADCAF06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1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.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64748B"/>
                </a:solidFill>
                <a:latin typeface="Calibri"/>
              </a:defRPr>
            </a:pPr>
            <a:r>
              <a:rPr lang="en-US" sz="1250" b="0" i="0" u="none" strike="noStrike">
                <a:solidFill>
                  <a:srgbClr val="64748B"/>
                </a:solidFill>
                <a:latin typeface="Calibri"/>
              </a:rPr>
              <a:t>Willingness to pilot new modules, by country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Willing to pilot (%)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Portugal</c:v>
                </c:pt>
                <c:pt idx="1">
                  <c:v>Greece</c:v>
                </c:pt>
                <c:pt idx="2">
                  <c:v>Poland</c:v>
                </c:pt>
                <c:pt idx="3">
                  <c:v>Slovakia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81.400000000000006</c:v>
                </c:pt>
                <c:pt idx="1">
                  <c:v>79.7</c:v>
                </c:pt>
                <c:pt idx="2">
                  <c:v>71.099999999999994</c:v>
                </c:pt>
                <c:pt idx="3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69-4C7E-BDE2-395B02271C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1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Segments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D94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B64D-4634-94F6-89985C1BC63F}"/>
              </c:ext>
            </c:extLst>
          </c:dPt>
          <c:dPt>
            <c:idx val="1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64D-4634-94F6-89985C1BC63F}"/>
              </c:ext>
            </c:extLst>
          </c:dPt>
          <c:dPt>
            <c:idx val="2"/>
            <c:bubble3D val="0"/>
            <c:spPr>
              <a:solidFill>
                <a:srgbClr val="F59E0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64D-4634-94F6-89985C1BC63F}"/>
              </c:ext>
            </c:extLst>
          </c:dPt>
          <c:cat>
            <c:strRef>
              <c:f>Sheet1!$A$2:$A$4</c:f>
              <c:strCache>
                <c:ptCount val="3"/>
                <c:pt idx="0">
                  <c:v>Innovators (51%)</c:v>
                </c:pt>
                <c:pt idx="1">
                  <c:v>Pragmatists (37%)</c:v>
                </c:pt>
                <c:pt idx="2">
                  <c:v>Skeptics (12%)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</c:v>
                </c:pt>
                <c:pt idx="1">
                  <c:v>37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4D-4634-94F6-89985C1BC6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50">
              <a:solidFill>
                <a:srgbClr val="1E293B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564B3-1021-4041-8553-EF451E4FD11C}" type="datetimeFigureOut">
              <a:rPr lang="el-GR" smtClean="0"/>
              <a:t>9/8/26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56345-915E-45FE-9A7B-450D307C0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155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2" y="0"/>
                </a:moveTo>
                <a:lnTo>
                  <a:pt x="2042484" y="0"/>
                </a:lnTo>
                <a:lnTo>
                  <a:pt x="0" y="6858000"/>
                </a:lnTo>
                <a:lnTo>
                  <a:pt x="3006852" y="6858000"/>
                </a:lnTo>
                <a:lnTo>
                  <a:pt x="3006852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5" y="0"/>
                </a:moveTo>
                <a:lnTo>
                  <a:pt x="0" y="0"/>
                </a:lnTo>
                <a:lnTo>
                  <a:pt x="1208191" y="6857999"/>
                </a:lnTo>
                <a:lnTo>
                  <a:pt x="2587665" y="6857999"/>
                </a:lnTo>
                <a:lnTo>
                  <a:pt x="258766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8000"/>
                </a:lnTo>
                <a:lnTo>
                  <a:pt x="2851161" y="6858000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8" y="0"/>
                </a:moveTo>
                <a:lnTo>
                  <a:pt x="1018959" y="0"/>
                </a:lnTo>
                <a:lnTo>
                  <a:pt x="0" y="6858000"/>
                </a:lnTo>
                <a:lnTo>
                  <a:pt x="1290828" y="6858000"/>
                </a:lnTo>
                <a:lnTo>
                  <a:pt x="1290828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1" y="6858000"/>
                </a:lnTo>
                <a:lnTo>
                  <a:pt x="1248203" y="6858000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57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2" y="0"/>
                </a:moveTo>
                <a:lnTo>
                  <a:pt x="2042484" y="0"/>
                </a:lnTo>
                <a:lnTo>
                  <a:pt x="0" y="6858000"/>
                </a:lnTo>
                <a:lnTo>
                  <a:pt x="3006852" y="6858000"/>
                </a:lnTo>
                <a:lnTo>
                  <a:pt x="3006852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5" y="0"/>
                </a:moveTo>
                <a:lnTo>
                  <a:pt x="0" y="0"/>
                </a:lnTo>
                <a:lnTo>
                  <a:pt x="1208191" y="6857999"/>
                </a:lnTo>
                <a:lnTo>
                  <a:pt x="2587665" y="6857999"/>
                </a:lnTo>
                <a:lnTo>
                  <a:pt x="258766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8000"/>
                </a:lnTo>
                <a:lnTo>
                  <a:pt x="2851161" y="6858000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8" y="0"/>
                </a:moveTo>
                <a:lnTo>
                  <a:pt x="1018959" y="0"/>
                </a:lnTo>
                <a:lnTo>
                  <a:pt x="0" y="6858000"/>
                </a:lnTo>
                <a:lnTo>
                  <a:pt x="1290828" y="6858000"/>
                </a:lnTo>
                <a:lnTo>
                  <a:pt x="1290828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1" y="6858000"/>
                </a:lnTo>
                <a:lnTo>
                  <a:pt x="1248203" y="6858000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5206" y="223773"/>
            <a:ext cx="9735185" cy="8011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6095" y="1175105"/>
            <a:ext cx="9394190" cy="4580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5206" y="1431416"/>
            <a:ext cx="9511030" cy="364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779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KA220</a:t>
            </a:r>
            <a:r>
              <a:rPr sz="2000" b="1" spc="-4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–</a:t>
            </a:r>
            <a:r>
              <a:rPr sz="2000" b="1" spc="-2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HED</a:t>
            </a:r>
            <a:r>
              <a:rPr sz="2000" b="1" spc="-5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Cooperation</a:t>
            </a:r>
            <a:r>
              <a:rPr sz="2000" b="1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partnership</a:t>
            </a:r>
            <a:r>
              <a:rPr sz="2000" b="1" spc="-6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in</a:t>
            </a:r>
            <a:r>
              <a:rPr sz="2000" b="1" spc="-4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higher</a:t>
            </a:r>
            <a:r>
              <a:rPr sz="2000" b="1" spc="-5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3E7818"/>
                </a:solidFill>
                <a:latin typeface="Trebuchet MS"/>
                <a:cs typeface="Trebuchet MS"/>
              </a:rPr>
              <a:t>education</a:t>
            </a:r>
            <a:endParaRPr sz="2000" dirty="0">
              <a:latin typeface="Trebuchet MS"/>
              <a:cs typeface="Trebuchet MS"/>
            </a:endParaRPr>
          </a:p>
          <a:p>
            <a:pPr marL="102870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Priority:</a:t>
            </a:r>
            <a:r>
              <a:rPr sz="1800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HE</a:t>
            </a:r>
            <a:r>
              <a:rPr sz="1800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-</a:t>
            </a:r>
            <a:r>
              <a:rPr sz="1800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Stimulating</a:t>
            </a:r>
            <a:r>
              <a:rPr sz="1800" spc="-5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innovative</a:t>
            </a:r>
            <a:r>
              <a:rPr sz="1800" spc="-2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learning</a:t>
            </a:r>
            <a:r>
              <a:rPr sz="1800" spc="-5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and</a:t>
            </a:r>
            <a:r>
              <a:rPr sz="1800" spc="-6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teaching</a:t>
            </a:r>
            <a:r>
              <a:rPr sz="1800" spc="-5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3E7818"/>
                </a:solidFill>
                <a:latin typeface="Trebuchet MS"/>
                <a:cs typeface="Trebuchet MS"/>
              </a:rPr>
              <a:t>practices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1800" dirty="0">
              <a:latin typeface="Trebuchet MS"/>
              <a:cs typeface="Trebuchet MS"/>
            </a:endParaRPr>
          </a:p>
          <a:p>
            <a:pPr marL="97790" algn="ctr">
              <a:lnSpc>
                <a:spcPts val="2150"/>
              </a:lnSpc>
              <a:spcBef>
                <a:spcPts val="5"/>
              </a:spcBef>
            </a:pPr>
            <a:r>
              <a:rPr sz="1800" b="1" spc="-30" dirty="0">
                <a:solidFill>
                  <a:srgbClr val="C00000"/>
                </a:solidFill>
                <a:latin typeface="Trebuchet MS"/>
                <a:cs typeface="Trebuchet MS"/>
              </a:rPr>
              <a:t>PARTNERSHIP</a:t>
            </a:r>
            <a:r>
              <a:rPr sz="18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IN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Trebuchet MS"/>
                <a:cs typeface="Trebuchet MS"/>
              </a:rPr>
              <a:t>CREATING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NEW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FORMS</a:t>
            </a:r>
            <a:r>
              <a:rPr sz="1800" b="1" spc="-3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OF</a:t>
            </a:r>
            <a:r>
              <a:rPr sz="1800" b="1" spc="-2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LEARNING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IN</a:t>
            </a:r>
            <a:r>
              <a:rPr sz="1800" b="1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HIGHER</a:t>
            </a:r>
            <a:r>
              <a:rPr sz="1800" b="1" spc="-5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rebuchet MS"/>
                <a:cs typeface="Trebuchet MS"/>
              </a:rPr>
              <a:t>EDUCATION:</a:t>
            </a:r>
            <a:endParaRPr sz="1800" dirty="0">
              <a:latin typeface="Trebuchet MS"/>
              <a:cs typeface="Trebuchet MS"/>
            </a:endParaRPr>
          </a:p>
          <a:p>
            <a:pPr marL="102870" algn="ctr">
              <a:lnSpc>
                <a:spcPts val="2630"/>
              </a:lnSpc>
            </a:pPr>
            <a:r>
              <a:rPr sz="2200" b="1" spc="-20" dirty="0">
                <a:solidFill>
                  <a:srgbClr val="C00000"/>
                </a:solidFill>
                <a:latin typeface="Trebuchet MS"/>
                <a:cs typeface="Trebuchet MS"/>
              </a:rPr>
              <a:t>REINFORCING</a:t>
            </a:r>
            <a:r>
              <a:rPr sz="2200" b="1" spc="-13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C00000"/>
                </a:solidFill>
                <a:latin typeface="Trebuchet MS"/>
                <a:cs typeface="Trebuchet MS"/>
              </a:rPr>
              <a:t>AND</a:t>
            </a:r>
            <a:r>
              <a:rPr sz="2200" b="1" spc="-5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INTERDISCIPLINARITY</a:t>
            </a:r>
            <a:r>
              <a:rPr sz="22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C00000"/>
                </a:solidFill>
                <a:latin typeface="Trebuchet MS"/>
                <a:cs typeface="Trebuchet MS"/>
              </a:rPr>
              <a:t>THROUGH</a:t>
            </a:r>
            <a:r>
              <a:rPr sz="2200" b="1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C00000"/>
                </a:solidFill>
                <a:latin typeface="Trebuchet MS"/>
                <a:cs typeface="Trebuchet MS"/>
              </a:rPr>
              <a:t>SD</a:t>
            </a:r>
            <a:r>
              <a:rPr sz="2200" b="1" spc="-4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MODULES</a:t>
            </a:r>
            <a:endParaRPr sz="2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200" dirty="0">
              <a:latin typeface="Trebuchet MS"/>
              <a:cs typeface="Trebuchet MS"/>
            </a:endParaRPr>
          </a:p>
          <a:p>
            <a:pPr marL="101600" algn="ctr">
              <a:lnSpc>
                <a:spcPct val="100000"/>
              </a:lnSpc>
            </a:pPr>
            <a:r>
              <a:rPr sz="2200" b="1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2200" b="1" spc="-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200" b="1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rebuchet MS"/>
                <a:cs typeface="Trebuchet MS"/>
              </a:rPr>
              <a:t>S</a:t>
            </a:r>
            <a:r>
              <a:rPr sz="2200" b="1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200" b="1" spc="-5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endParaRPr lang="en-US" sz="2200" b="1" spc="-50" dirty="0">
              <a:solidFill>
                <a:srgbClr val="001F5F"/>
              </a:solidFill>
              <a:latin typeface="Trebuchet MS"/>
              <a:cs typeface="Trebuchet MS"/>
            </a:endParaRPr>
          </a:p>
          <a:p>
            <a:pPr marL="101600" algn="ctr">
              <a:lnSpc>
                <a:spcPct val="100000"/>
              </a:lnSpc>
            </a:pPr>
            <a:endParaRPr lang="en-US" sz="2200" b="1" spc="-50" dirty="0">
              <a:solidFill>
                <a:srgbClr val="001F5F"/>
              </a:solidFill>
              <a:latin typeface="Trebuchet MS"/>
              <a:cs typeface="Trebuchet MS"/>
            </a:endParaRPr>
          </a:p>
          <a:p>
            <a:pPr marL="101600" algn="ctr"/>
            <a:r>
              <a:rPr lang="en-US" sz="24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Students Needs Assessment</a:t>
            </a:r>
            <a:endParaRPr lang="en-US" sz="2400" dirty="0">
              <a:solidFill>
                <a:srgbClr val="FF0000"/>
              </a:solidFill>
            </a:endParaRPr>
          </a:p>
          <a:p>
            <a:pPr marL="101600" algn="ctr">
              <a:lnSpc>
                <a:spcPct val="100000"/>
              </a:lnSpc>
            </a:pPr>
            <a:endParaRPr sz="22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40140" y="5585459"/>
            <a:ext cx="2098548" cy="12725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08320" y="5833870"/>
            <a:ext cx="2098548" cy="9540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45307" y="6022847"/>
            <a:ext cx="1575816" cy="47244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41731" y="190500"/>
            <a:ext cx="4052570" cy="6414770"/>
            <a:chOff x="141731" y="190500"/>
            <a:chExt cx="4052570" cy="641477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6948" y="5652515"/>
              <a:ext cx="931163" cy="952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731" y="190500"/>
              <a:ext cx="4052316" cy="848867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97440" y="88392"/>
            <a:ext cx="1743455" cy="13045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SEGMENTATION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student profiles (and resistance is small)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51206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K-means cluster analysis groups students by receptivity to innovation. 88% fall into the two favourable profiles; the skeptical minority is small and concentrated, driven by caution over the ethics of technology rather than outright opposition.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3429000"/>
            <a:ext cx="109728" cy="86868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777240" y="3429000"/>
            <a:ext cx="1143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2011680" y="350215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“Innovators”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011680" y="384962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AI use, demand ethical AI training, very open to change.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4389120"/>
            <a:ext cx="109728" cy="868680"/>
          </a:xfrm>
          <a:prstGeom prst="rect">
            <a:avLst/>
          </a:prstGeom>
          <a:solidFill>
            <a:srgbClr val="14B8A6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777240" y="4389120"/>
            <a:ext cx="1143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4B8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2011680" y="44622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Pragmatists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011680" y="48097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use; positive but cautious.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5349240"/>
            <a:ext cx="109728" cy="868680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777240" y="5349240"/>
            <a:ext cx="1143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2011680" y="542239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Skeptics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011680" y="576986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use; ethical objections to technology.</a:t>
            </a:r>
            <a:endParaRPr lang="en-US" sz="1200" dirty="0"/>
          </a:p>
        </p:txBody>
      </p:sp>
      <p:graphicFrame>
        <p:nvGraphicFramePr>
          <p:cNvPr id="17" name="Chart 0"/>
          <p:cNvGraphicFramePr/>
          <p:nvPr/>
        </p:nvGraphicFramePr>
        <p:xfrm>
          <a:off x="6126480" y="1417320"/>
          <a:ext cx="5577840" cy="46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15"/>
          <p:cNvSpPr/>
          <p:nvPr/>
        </p:nvSpPr>
        <p:spPr>
          <a:xfrm>
            <a:off x="7818120" y="3063240"/>
            <a:ext cx="2148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B3B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88%</a:t>
            </a:r>
            <a:endParaRPr lang="en-US" sz="34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favourable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THE VERDICT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 five hypotheses confirmed</a:t>
            </a:r>
            <a:endParaRPr lang="en-US" sz="3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/>
        </p:nvGraphicFramePr>
        <p:xfrm>
          <a:off x="548640" y="1737360"/>
          <a:ext cx="11155680" cy="3950208"/>
        </p:xfrm>
        <a:graphic>
          <a:graphicData uri="http://schemas.openxmlformats.org/drawingml/2006/table">
            <a:tbl>
              <a:tblPr/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0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we wanted to show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Confirmed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evidence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Demand for SD exceeds its visibility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69% demand · 35-43% don't know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Critical thinking strong, strategic weak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3.57 vs. 3.09 · p &lt; 0.001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Heavy AI use, ethical concern, reject mandatory AI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89% concern · 4.01 vs. 3.56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Dynamic materials preferred over passive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4.15 case studies vs. 3.63 lectures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pilot willingness, independent of level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5EEAD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dirty="0">
                          <a:solidFill>
                            <a:srgbClr val="CFE0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71.4% willing · p &gt; 0.05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B3B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A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126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evidence speaks with one voice across four countries.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WHAT THIS MEANS FOR 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practical conclusions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611880" cy="406908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Shape 3"/>
          <p:cNvSpPr/>
          <p:nvPr/>
        </p:nvSpPr>
        <p:spPr>
          <a:xfrm>
            <a:off x="960120" y="2377440"/>
            <a:ext cx="914400" cy="914400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864" y="2615184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971800" y="23317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0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60120" y="3611880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sustainability visible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960120" y="452628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clearly branded, identifiable SD modules built on project- and action-based learning. Do not embed it invisibly — students will not notice it.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361688" y="1920240"/>
            <a:ext cx="3611880" cy="4069080"/>
          </a:xfrm>
          <a:prstGeom prst="rect">
            <a:avLst/>
          </a:prstGeom>
          <a:solidFill>
            <a:srgbClr val="0B3B3F"/>
          </a:solidFill>
          <a:ln w="12700">
            <a:solidFill>
              <a:srgbClr val="0B3B3F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Shape 8"/>
          <p:cNvSpPr/>
          <p:nvPr/>
        </p:nvSpPr>
        <p:spPr>
          <a:xfrm>
            <a:off x="4773168" y="2377440"/>
            <a:ext cx="914400" cy="91440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2615184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784848" y="23317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0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4773168" y="3611880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 AI as critical inquiry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4773168" y="452628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Reframe AI through digital humanism: workshops on bias, transparency, and ethical use. Do not force AI into exams — students reject it.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8174736" y="1920240"/>
            <a:ext cx="3611880" cy="406908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7" name="Shape 13"/>
          <p:cNvSpPr/>
          <p:nvPr/>
        </p:nvSpPr>
        <p:spPr>
          <a:xfrm>
            <a:off x="8586216" y="2377440"/>
            <a:ext cx="914400" cy="914400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960" y="2615184"/>
            <a:ext cx="438912" cy="43891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597896" y="23317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0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0" name="Text 15"/>
          <p:cNvSpPr/>
          <p:nvPr/>
        </p:nvSpPr>
        <p:spPr>
          <a:xfrm>
            <a:off x="8586216" y="3611880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a dynamic open library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8586216" y="452628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Prioritise video case studies, open scholarship, and quizzes. Explicitly avoid a passive archive of long recorded lectures.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914400" y="1828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3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68680" y="2240280"/>
            <a:ext cx="1042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students are ready.</a:t>
            </a:r>
            <a:endParaRPr lang="en-US" sz="4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3337560"/>
            <a:ext cx="8961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900" b="1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88% are “Innovators” or Pragmatists. 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waiting for us to </a:t>
            </a:r>
            <a:r>
              <a:rPr lang="en-US" sz="19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introducing 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sustainability, critical AI literacy, and a living open library.</a:t>
            </a:r>
            <a:endParaRPr lang="en-US" sz="1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914400" y="61264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Erasmus+  ·  2025-1-SK01-KA220-HED-000354947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5" name="Shape 3"/>
          <p:cNvSpPr/>
          <p:nvPr/>
        </p:nvSpPr>
        <p:spPr>
          <a:xfrm>
            <a:off x="10561320" y="-228600"/>
            <a:ext cx="1371600" cy="1371600"/>
          </a:xfrm>
          <a:prstGeom prst="ellipse">
            <a:avLst/>
          </a:prstGeom>
          <a:solidFill>
            <a:srgbClr val="5EEAD4">
              <a:alpha val="70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1524000" y="1828800"/>
            <a:ext cx="7955280" cy="1176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from the RISE Student Needs Assessment. A cross-country synthesis of student perspectives on Sustainable Development, AI, and educational innovation.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777240" y="48006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462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777240" y="5440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surveyed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474720" y="48006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474720" y="5440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172200" y="48006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172200" y="5440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hypotheses tested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869680" y="48006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8869680" y="5440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validity rate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626364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Greece · Poland · Portugal · Slovakia    |    Project No. 2025-1-SK01-KA220-HED-000354947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RESEARCH QUESTIONS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hypotheses we set out to test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2157984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6" name="Shape 4"/>
          <p:cNvSpPr/>
          <p:nvPr/>
        </p:nvSpPr>
        <p:spPr>
          <a:xfrm>
            <a:off x="548640" y="2057400"/>
            <a:ext cx="2157984" cy="82296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713232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H1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65376" y="2313432"/>
            <a:ext cx="566928" cy="566928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777" y="2460833"/>
            <a:ext cx="272125" cy="27212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13232" y="306324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Demand vs. visibility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13232" y="384048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want Sustainable Development in the curriculum, but cannot see it in their current studies.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2852928" y="2057400"/>
            <a:ext cx="2157984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Shape 10"/>
          <p:cNvSpPr/>
          <p:nvPr/>
        </p:nvSpPr>
        <p:spPr>
          <a:xfrm>
            <a:off x="2852928" y="2057400"/>
            <a:ext cx="2157984" cy="82296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4" name="Text 11"/>
          <p:cNvSpPr/>
          <p:nvPr/>
        </p:nvSpPr>
        <p:spPr>
          <a:xfrm>
            <a:off x="3017520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H2</a:t>
            </a:r>
            <a:endParaRPr lang="en-US" sz="2400" dirty="0"/>
          </a:p>
        </p:txBody>
      </p:sp>
      <p:sp>
        <p:nvSpPr>
          <p:cNvPr id="15" name="Shape 12"/>
          <p:cNvSpPr/>
          <p:nvPr/>
        </p:nvSpPr>
        <p:spPr>
          <a:xfrm>
            <a:off x="4169664" y="2313432"/>
            <a:ext cx="566928" cy="566928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065" y="2460833"/>
            <a:ext cx="272125" cy="27212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017520" y="306324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Analyse, not act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3017520" y="384048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feel confident in critical thinking, yet far less so in strategic, implementation-oriented competence.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5157216" y="2057400"/>
            <a:ext cx="2157984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0" name="Shape 16"/>
          <p:cNvSpPr/>
          <p:nvPr/>
        </p:nvSpPr>
        <p:spPr>
          <a:xfrm>
            <a:off x="5157216" y="2057400"/>
            <a:ext cx="2157984" cy="82296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1" name="Text 17"/>
          <p:cNvSpPr/>
          <p:nvPr/>
        </p:nvSpPr>
        <p:spPr>
          <a:xfrm>
            <a:off x="5321808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H3</a:t>
            </a:r>
            <a:endParaRPr lang="en-US" sz="2400" dirty="0"/>
          </a:p>
        </p:txBody>
      </p:sp>
      <p:sp>
        <p:nvSpPr>
          <p:cNvPr id="22" name="Shape 18"/>
          <p:cNvSpPr/>
          <p:nvPr/>
        </p:nvSpPr>
        <p:spPr>
          <a:xfrm>
            <a:off x="6473952" y="2313432"/>
            <a:ext cx="566928" cy="566928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1353" y="2460833"/>
            <a:ext cx="272125" cy="272125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5321808" y="306324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AI, audit AI</a:t>
            </a:r>
            <a:endParaRPr lang="en-US" sz="1550" dirty="0"/>
          </a:p>
        </p:txBody>
      </p:sp>
      <p:sp>
        <p:nvSpPr>
          <p:cNvPr id="25" name="Text 20"/>
          <p:cNvSpPr/>
          <p:nvPr/>
        </p:nvSpPr>
        <p:spPr>
          <a:xfrm>
            <a:off x="5321808" y="384048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AI users with strong ethical concerns — wanting to learn responsible use, not mandatory AI in exams.</a:t>
            </a:r>
            <a:endParaRPr lang="en-US" sz="1250" dirty="0"/>
          </a:p>
        </p:txBody>
      </p:sp>
      <p:sp>
        <p:nvSpPr>
          <p:cNvPr id="26" name="Shape 21"/>
          <p:cNvSpPr/>
          <p:nvPr/>
        </p:nvSpPr>
        <p:spPr>
          <a:xfrm>
            <a:off x="7461504" y="2057400"/>
            <a:ext cx="2157984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7" name="Shape 22"/>
          <p:cNvSpPr/>
          <p:nvPr/>
        </p:nvSpPr>
        <p:spPr>
          <a:xfrm>
            <a:off x="7461504" y="2057400"/>
            <a:ext cx="2157984" cy="82296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8" name="Text 23"/>
          <p:cNvSpPr/>
          <p:nvPr/>
        </p:nvSpPr>
        <p:spPr>
          <a:xfrm>
            <a:off x="7626096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H4</a:t>
            </a:r>
            <a:endParaRPr lang="en-US" sz="2400" dirty="0"/>
          </a:p>
        </p:txBody>
      </p:sp>
      <p:sp>
        <p:nvSpPr>
          <p:cNvPr id="29" name="Shape 24"/>
          <p:cNvSpPr/>
          <p:nvPr/>
        </p:nvSpPr>
        <p:spPr>
          <a:xfrm>
            <a:off x="8778240" y="2313432"/>
            <a:ext cx="566928" cy="566928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5641" y="2460833"/>
            <a:ext cx="272125" cy="272125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7626096" y="306324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Applied over passive</a:t>
            </a:r>
            <a:endParaRPr lang="en-US" sz="1550" dirty="0"/>
          </a:p>
        </p:txBody>
      </p:sp>
      <p:sp>
        <p:nvSpPr>
          <p:cNvPr id="32" name="Text 26"/>
          <p:cNvSpPr/>
          <p:nvPr/>
        </p:nvSpPr>
        <p:spPr>
          <a:xfrm>
            <a:off x="7626096" y="384048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given a choice, students prefer dynamic, applied materials over passive recorded lectures.</a:t>
            </a:r>
            <a:endParaRPr lang="en-US" sz="1250" dirty="0"/>
          </a:p>
        </p:txBody>
      </p:sp>
      <p:sp>
        <p:nvSpPr>
          <p:cNvPr id="33" name="Shape 27"/>
          <p:cNvSpPr/>
          <p:nvPr/>
        </p:nvSpPr>
        <p:spPr>
          <a:xfrm>
            <a:off x="9765792" y="2057400"/>
            <a:ext cx="2157984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B3B3F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34" name="Shape 28"/>
          <p:cNvSpPr/>
          <p:nvPr/>
        </p:nvSpPr>
        <p:spPr>
          <a:xfrm>
            <a:off x="9765792" y="2057400"/>
            <a:ext cx="2157984" cy="82296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5" name="Text 29"/>
          <p:cNvSpPr/>
          <p:nvPr/>
        </p:nvSpPr>
        <p:spPr>
          <a:xfrm>
            <a:off x="9930384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H5</a:t>
            </a:r>
            <a:endParaRPr lang="en-US" sz="2400" dirty="0"/>
          </a:p>
        </p:txBody>
      </p:sp>
      <p:sp>
        <p:nvSpPr>
          <p:cNvPr id="36" name="Shape 30"/>
          <p:cNvSpPr/>
          <p:nvPr/>
        </p:nvSpPr>
        <p:spPr>
          <a:xfrm>
            <a:off x="11082528" y="2313432"/>
            <a:ext cx="566928" cy="566928"/>
          </a:xfrm>
          <a:prstGeom prst="ellipse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3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9929" y="2460833"/>
            <a:ext cx="272125" cy="272125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9930384" y="306324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Willing &amp; universal</a:t>
            </a:r>
            <a:endParaRPr lang="en-US" sz="1550" dirty="0"/>
          </a:p>
        </p:txBody>
      </p:sp>
      <p:sp>
        <p:nvSpPr>
          <p:cNvPr id="39" name="Text 32"/>
          <p:cNvSpPr/>
          <p:nvPr/>
        </p:nvSpPr>
        <p:spPr>
          <a:xfrm>
            <a:off x="9930384" y="384048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majority will pilot new SD-and-AI modules — and this willingness is independent of study level.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we gathered the evidence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0" cy="1298448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Shape 3"/>
          <p:cNvSpPr/>
          <p:nvPr/>
        </p:nvSpPr>
        <p:spPr>
          <a:xfrm>
            <a:off x="777240" y="2167128"/>
            <a:ext cx="713232" cy="713232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80" y="2352568"/>
            <a:ext cx="342351" cy="3423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2075688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Anonymous online survey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490471" y="2478024"/>
            <a:ext cx="454456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Google Forms questionnaire, GDPR-compliant, ~15-20m.  Nov 2025 - May 2026.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3337560"/>
            <a:ext cx="5486400" cy="1298448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Shape 7"/>
          <p:cNvSpPr/>
          <p:nvPr/>
        </p:nvSpPr>
        <p:spPr>
          <a:xfrm>
            <a:off x="777240" y="3630168"/>
            <a:ext cx="713232" cy="713232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80" y="3815608"/>
            <a:ext cx="342351" cy="3423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91640" y="3538728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Likert-scale measurement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1691640" y="3941064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Five-point scales (1-5) for attitudes and self-assessment of competencies.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4800600"/>
            <a:ext cx="5486400" cy="1298448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Shape 11"/>
          <p:cNvSpPr/>
          <p:nvPr/>
        </p:nvSpPr>
        <p:spPr>
          <a:xfrm>
            <a:off x="777240" y="5093208"/>
            <a:ext cx="713232" cy="713232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80" y="5278648"/>
            <a:ext cx="342351" cy="3423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91640" y="5001768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Robust statistical analysis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1691640" y="5404104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 tables, chi-square tests of independence, and k-means clustering in SPSS 27.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6400800" y="178308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sample</a:t>
            </a:r>
            <a:endParaRPr lang="en-US" sz="165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/>
        </p:nvGraphicFramePr>
        <p:xfrm>
          <a:off x="6400800" y="2240280"/>
          <a:ext cx="5257800" cy="2743200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Country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B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B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B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Dominant level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Greece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31.0%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Postgraduate (59.4%)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Poland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26.2%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Undergrad (80.2%)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Portugal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Undergrad (88.4%)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Slovakia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Undergrad (75.5%)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Pooled total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Undergrad (64.9%)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 1 · CONFIRMED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96926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Strong demand for sustainability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561320" y="457200"/>
            <a:ext cx="1188720" cy="384048"/>
          </a:xfrm>
          <a:prstGeom prst="roundRect">
            <a:avLst>
              <a:gd name="adj" fmla="val 50000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10561320" y="45720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554480"/>
            <a:ext cx="5577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overwhelmingly want Sustainable Development embedded in their studies, yet 35–43% cannot even say whether their own department teaches it. The provision, if it exists, is not reaching them as identifiable content.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3154680"/>
            <a:ext cx="2697480" cy="1554480"/>
          </a:xfrm>
          <a:prstGeom prst="rect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548640" y="3310128"/>
            <a:ext cx="2697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69%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640080" y="406908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SD should be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(up to 93% in Portugal)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429000" y="3154680"/>
            <a:ext cx="2697480" cy="1554480"/>
          </a:xfrm>
          <a:prstGeom prst="rect">
            <a:avLst/>
          </a:prstGeom>
          <a:solidFill>
            <a:srgbClr val="F6F9F9"/>
          </a:solidFill>
          <a:ln w="1905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3429000" y="3310128"/>
            <a:ext cx="2697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B4530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35–43%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3520440" y="406908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“I don’t know” 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(SD teaching in own department)</a:t>
            </a:r>
            <a:endParaRPr lang="en-US" sz="1200" dirty="0"/>
          </a:p>
        </p:txBody>
      </p:sp>
      <p:graphicFrame>
        <p:nvGraphicFramePr>
          <p:cNvPr id="14" name="Chart 0"/>
          <p:cNvGraphicFramePr/>
          <p:nvPr/>
        </p:nvGraphicFramePr>
        <p:xfrm>
          <a:off x="6400800" y="1600200"/>
          <a:ext cx="5349240" cy="425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 2 · CONFIRMED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96926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Strong on critical thinking, weak on strategic competence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561320" y="457200"/>
            <a:ext cx="1188720" cy="384048"/>
          </a:xfrm>
          <a:prstGeom prst="roundRect">
            <a:avLst>
              <a:gd name="adj" fmla="val 50000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10561320" y="45720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554480"/>
            <a:ext cx="50292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Self-assessment against the UNESCO sustainability competencies shows a consistent pattern in every cohort: students reason and collaborate well, but feel markedly less able to design and implement solutions. The gap is operational, not theoretical.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3337560"/>
            <a:ext cx="5029200" cy="141732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777240" y="352044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3.57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Thinking</a:t>
            </a: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→   </a:t>
            </a:r>
            <a:r>
              <a:rPr lang="en-US" sz="2600" b="1" dirty="0">
                <a:solidFill>
                  <a:srgbClr val="B4530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3.09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Competence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77240" y="41605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difference is statistically significant (p &lt; 0.001). Slovakia posts the single lowest cell at 2.93.</a:t>
            </a:r>
            <a:endParaRPr lang="en-US" sz="1250" dirty="0"/>
          </a:p>
        </p:txBody>
      </p:sp>
      <p:graphicFrame>
        <p:nvGraphicFramePr>
          <p:cNvPr id="10" name="Chart 0"/>
          <p:cNvGraphicFramePr/>
          <p:nvPr>
            <p:extLst>
              <p:ext uri="{D42A27DB-BD31-4B8C-83A1-F6EECF244321}">
                <p14:modId xmlns:p14="http://schemas.microsoft.com/office/powerpoint/2010/main" val="1586677899"/>
              </p:ext>
            </p:extLst>
          </p:nvPr>
        </p:nvGraphicFramePr>
        <p:xfrm>
          <a:off x="5852160" y="1554480"/>
          <a:ext cx="5897880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 3 · CONFIRMED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96926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Fluent AI users who want to audit it, not be forced to use it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561320" y="457200"/>
            <a:ext cx="1188720" cy="384048"/>
          </a:xfrm>
          <a:prstGeom prst="roundRect">
            <a:avLst>
              <a:gd name="adj" fmla="val 50000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10561320" y="45720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536192"/>
            <a:ext cx="54864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use is mainstream, but accompanied by near-universal ethical concern. Students want to be taught to critically evaluate AI; they reject its mandatory use in assessment.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697480"/>
            <a:ext cx="5486400" cy="1234440"/>
          </a:xfrm>
          <a:prstGeom prst="rect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713232" y="2816352"/>
            <a:ext cx="1737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0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89%</a:t>
            </a:r>
            <a:endParaRPr lang="en-US" sz="5000" dirty="0"/>
          </a:p>
        </p:txBody>
      </p:sp>
      <p:sp>
        <p:nvSpPr>
          <p:cNvPr id="9" name="Text 7"/>
          <p:cNvSpPr/>
          <p:nvPr/>
        </p:nvSpPr>
        <p:spPr>
          <a:xfrm>
            <a:off x="2514600" y="2816352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students report ethical concerns about AI - nine out of ten/ even as use becomes routine.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41605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use (share using it for study):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4526280"/>
            <a:ext cx="1280160" cy="105156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548640" y="464515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88%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48640" y="5166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Portugal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947672" y="4526280"/>
            <a:ext cx="1280160" cy="105156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1947672" y="464515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79%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947672" y="5166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Greece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346704" y="4526280"/>
            <a:ext cx="1280160" cy="105156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3346704" y="464515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~65%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346704" y="5166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Poland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45736" y="4526280"/>
            <a:ext cx="1280160" cy="1051560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4745736" y="464515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~57%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745736" y="5166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Slovakia</a:t>
            </a:r>
            <a:endParaRPr lang="en-US" sz="1200" dirty="0"/>
          </a:p>
        </p:txBody>
      </p:sp>
      <p:graphicFrame>
        <p:nvGraphicFramePr>
          <p:cNvPr id="23" name="Chart 0"/>
          <p:cNvGraphicFramePr/>
          <p:nvPr/>
        </p:nvGraphicFramePr>
        <p:xfrm>
          <a:off x="6400800" y="1600200"/>
          <a:ext cx="5349240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 4 · CONFIRMED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96926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Dynamic, applied materials beat passive lectures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561320" y="457200"/>
            <a:ext cx="1188720" cy="384048"/>
          </a:xfrm>
          <a:prstGeom prst="roundRect">
            <a:avLst>
              <a:gd name="adj" fmla="val 50000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10561320" y="45720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554480"/>
            <a:ext cx="49377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 content formats for a future open digital library, students put interactive case studies and open-access scholarship at the top, and recorded lectures firmly at the bottom. The library must be a living, applied platform, not a lecture archive.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3520440"/>
            <a:ext cx="4937760" cy="713232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685800" y="3566160"/>
            <a:ext cx="914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4.15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691640" y="3520440"/>
            <a:ext cx="3657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links &amp; case studies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361688"/>
            <a:ext cx="4937760" cy="713232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85800" y="4407408"/>
            <a:ext cx="914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B8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4.09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691640" y="4361688"/>
            <a:ext cx="3657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Open-access e-books &amp; articles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5202936"/>
            <a:ext cx="4937760" cy="713232"/>
          </a:xfrm>
          <a:prstGeom prst="rect">
            <a:avLst/>
          </a:prstGeom>
          <a:solidFill>
            <a:srgbClr val="F6F9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685800" y="5248656"/>
            <a:ext cx="914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B8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4.0+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691640" y="5202936"/>
            <a:ext cx="3657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Quizzes &amp; self-testing tools</a:t>
            </a:r>
            <a:endParaRPr lang="en-US" sz="1400" dirty="0"/>
          </a:p>
        </p:txBody>
      </p:sp>
      <p:graphicFrame>
        <p:nvGraphicFramePr>
          <p:cNvPr id="16" name="Chart 0"/>
          <p:cNvGraphicFramePr/>
          <p:nvPr/>
        </p:nvGraphicFramePr>
        <p:xfrm>
          <a:off x="5943600" y="1600200"/>
          <a:ext cx="580644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 5 · CONFIRMED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96926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 willingness to pilot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561320" y="457200"/>
            <a:ext cx="1188720" cy="384048"/>
          </a:xfrm>
          <a:prstGeom prst="roundRect">
            <a:avLst>
              <a:gd name="adj" fmla="val 50000"/>
            </a:avLst>
          </a:prstGeom>
          <a:solidFill>
            <a:srgbClr val="DCFCE7"/>
          </a:solidFill>
          <a:ln w="12700">
            <a:solidFill>
              <a:srgbClr val="86EFAC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10561320" y="45720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536192"/>
            <a:ext cx="5120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71.4% of students are willing to participate in new SD-and-AI modules. Chi-square tests of independence return p &gt; 0.05 for level of studies in every country: undergraduates and postgraduates are equally open. The project can recruit horizontally across all academic levels.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3429000"/>
            <a:ext cx="2377440" cy="1417320"/>
          </a:xfrm>
          <a:prstGeom prst="rect">
            <a:avLst/>
          </a:prstGeom>
          <a:solidFill>
            <a:srgbClr val="0B3B3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548640" y="361188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5EEA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71.4%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548640" y="434340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willingness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pilot</a:t>
            </a:r>
            <a:endParaRPr lang="en-US" sz="1200" dirty="0"/>
          </a:p>
        </p:txBody>
      </p:sp>
      <p:graphicFrame>
        <p:nvGraphicFramePr>
          <p:cNvPr id="13" name="Chart 0"/>
          <p:cNvGraphicFramePr/>
          <p:nvPr/>
        </p:nvGraphicFramePr>
        <p:xfrm>
          <a:off x="5943600" y="1600200"/>
          <a:ext cx="58064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11"/>
          <p:cNvSpPr/>
          <p:nvPr/>
        </p:nvSpPr>
        <p:spPr>
          <a:xfrm>
            <a:off x="5943600" y="5806440"/>
            <a:ext cx="5806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rate: 71.4%  ·  even the lowest cohort (Slovakia) shows clear majority support.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C93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1126</Words>
  <Application>Microsoft Macintosh PowerPoint</Application>
  <PresentationFormat>Ευρεία οθόνη</PresentationFormat>
  <Paragraphs>192</Paragraphs>
  <Slides>13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Aptos</vt:lpstr>
      <vt:lpstr>Calibri</vt:lpstr>
      <vt:lpstr>Georgia</vt:lpstr>
      <vt:lpstr>Trebuchet MS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KA220 – HED Cooperation partnership in higher education Priority: HE - Stimulating innovative learning and teaching practices  Project title:  PARTNERSHIP IN CREATING NEW FORMS OF LEARNING IN HIGHER EDUCATION: REINFORCING AND INTERDISCIPLINARITY THROUGH SD MODULES</dc:title>
  <dc:creator>user</dc:creator>
  <cp:lastModifiedBy>tsironis christos</cp:lastModifiedBy>
  <cp:revision>4</cp:revision>
  <dcterms:created xsi:type="dcterms:W3CDTF">2026-08-04T16:01:37Z</dcterms:created>
  <dcterms:modified xsi:type="dcterms:W3CDTF">2026-08-09T07:57:11Z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2025-11-21T00:00:00Z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2026-08-04T00:00:00Z</vt:filetime>
  </property>
  <property fmtid="{D5CDD505-2E9C-101B-9397-08002B2CF9AE}" pid="6" name="Producer">
    <vt:lpwstr>Microsoft® PowerPoint® 2016</vt:lpwstr>
  </property>
</Properties>
</file>